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279" r:id="rId2"/>
    <p:sldId id="412" r:id="rId3"/>
    <p:sldId id="407" r:id="rId4"/>
    <p:sldId id="413" r:id="rId5"/>
    <p:sldId id="420" r:id="rId6"/>
    <p:sldId id="419" r:id="rId7"/>
    <p:sldId id="414" r:id="rId8"/>
    <p:sldId id="410" r:id="rId9"/>
    <p:sldId id="399" r:id="rId10"/>
    <p:sldId id="411" r:id="rId11"/>
    <p:sldId id="415" r:id="rId12"/>
    <p:sldId id="406" r:id="rId13"/>
    <p:sldId id="417" r:id="rId14"/>
    <p:sldId id="404" r:id="rId15"/>
    <p:sldId id="416" r:id="rId16"/>
    <p:sldId id="421" r:id="rId17"/>
    <p:sldId id="423" r:id="rId18"/>
    <p:sldId id="424" r:id="rId19"/>
  </p:sldIdLst>
  <p:sldSz cx="9144000" cy="6858000" type="screen4x3"/>
  <p:notesSz cx="6797675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1" clrIdx="0"/>
  <p:cmAuthor id="1" name="Zanic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>
        <p:scale>
          <a:sx n="114" d="100"/>
          <a:sy n="114" d="100"/>
        </p:scale>
        <p:origin x="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hr-H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EB2462C-C846-4E0B-BC47-2085E093557E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35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hr-H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E8A32D6-B539-4B69-A560-EDDA16E66B40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04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945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2400">
                <a:latin typeface="Times New Roman" pitchFamily="18" charset="0"/>
              </a:endParaRPr>
            </a:p>
          </p:txBody>
        </p:sp>
        <p:grpSp>
          <p:nvGrpSpPr>
            <p:cNvPr id="19456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9456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9456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9456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9456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9456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9457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1945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1945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19457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9457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F8FC0-42F4-4ED2-AAC9-C53D07B1AE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/>
      <p:bldP spid="19457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4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FDF9F-DAEE-40D4-98C7-73ED9942333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D8581-5139-4E6A-A28C-7F41BB91DB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6382-F940-4973-AAC7-254584D3866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01314-4511-48EF-AF46-157BECA036F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E60DB-2924-4851-95CA-6E09423CBD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412CD-4E46-41ED-A235-0889CDD6D53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78CE-CDC9-4C9C-A66B-51EAD5B8D35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03CA-7F36-4B4F-92B7-03FA31B763E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3496C-836F-45F8-88E1-FB6EE29F15C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67D7C-B9C8-4729-A9C5-60495D6AFE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35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r-Latn-CS" sz="2400">
                <a:latin typeface="Times New Roman" pitchFamily="18" charset="0"/>
              </a:endParaRPr>
            </a:p>
          </p:txBody>
        </p:sp>
        <p:grpSp>
          <p:nvGrpSpPr>
            <p:cNvPr id="19354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35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935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1935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r-HR"/>
          </a:p>
        </p:txBody>
      </p:sp>
      <p:sp>
        <p:nvSpPr>
          <p:cNvPr id="1935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r-HR"/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32119B6-709A-46B2-AF21-DF694B62B869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/>
      <p:bldP spid="19354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35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764704"/>
            <a:ext cx="7205464" cy="2736304"/>
          </a:xfrm>
        </p:spPr>
        <p:txBody>
          <a:bodyPr/>
          <a:lstStyle/>
          <a:p>
            <a:pPr algn="r"/>
            <a:r>
              <a:rPr lang="hr-HR" sz="3600" dirty="0"/>
              <a:t>            </a:t>
            </a:r>
            <a:r>
              <a:rPr lang="hr-HR" b="1" dirty="0" smtClean="0">
                <a:solidFill>
                  <a:srgbClr val="FF0000"/>
                </a:solidFill>
              </a:rPr>
              <a:t>Poduzetništvo </a:t>
            </a:r>
            <a:r>
              <a:rPr lang="hr-HR" b="1" dirty="0">
                <a:solidFill>
                  <a:srgbClr val="FF0000"/>
                </a:solidFill>
              </a:rPr>
              <a:t>i </a:t>
            </a:r>
            <a:r>
              <a:rPr lang="hr-HR" b="1" dirty="0" smtClean="0">
                <a:solidFill>
                  <a:srgbClr val="FF0000"/>
                </a:solidFill>
              </a:rPr>
              <a:t>lokalni / regionalni razvoj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0070C0"/>
                </a:solidFill>
              </a:rPr>
              <a:t>Grad </a:t>
            </a:r>
            <a:r>
              <a:rPr lang="hr-HR" sz="2000" b="1" dirty="0">
                <a:solidFill>
                  <a:srgbClr val="0070C0"/>
                </a:solidFill>
              </a:rPr>
              <a:t>H</a:t>
            </a:r>
            <a:r>
              <a:rPr lang="hr-HR" sz="2000" b="1" dirty="0" smtClean="0">
                <a:solidFill>
                  <a:srgbClr val="0070C0"/>
                </a:solidFill>
              </a:rPr>
              <a:t>var, 10. listopada 2014.</a:t>
            </a:r>
            <a:r>
              <a:rPr lang="hr-HR" sz="2000" b="1" dirty="0">
                <a:solidFill>
                  <a:srgbClr val="0070C0"/>
                </a:solidFill>
              </a:rPr>
              <a:t/>
            </a:r>
            <a:br>
              <a:rPr lang="hr-HR" sz="2000" b="1" dirty="0">
                <a:solidFill>
                  <a:srgbClr val="0070C0"/>
                </a:solidFill>
              </a:rPr>
            </a:br>
            <a:r>
              <a:rPr lang="hr-HR" sz="2000" b="1" dirty="0" smtClean="0">
                <a:solidFill>
                  <a:srgbClr val="0070C0"/>
                </a:solidFill>
              </a:rPr>
              <a:t/>
            </a:r>
            <a:br>
              <a:rPr lang="hr-HR" sz="2000" b="1" dirty="0" smtClean="0">
                <a:solidFill>
                  <a:srgbClr val="0070C0"/>
                </a:solidFill>
              </a:rPr>
            </a:br>
            <a:r>
              <a:rPr lang="hr-HR" sz="2000" b="1" dirty="0" smtClean="0">
                <a:solidFill>
                  <a:srgbClr val="00B050"/>
                </a:solidFill>
              </a:rPr>
              <a:t>mr. sc. Zrinka Gregov, v. pred.</a:t>
            </a:r>
            <a:br>
              <a:rPr lang="hr-HR" sz="2000" b="1" dirty="0" smtClean="0">
                <a:solidFill>
                  <a:srgbClr val="00B050"/>
                </a:solidFill>
              </a:rPr>
            </a:br>
            <a:r>
              <a:rPr lang="hr-HR" sz="2000" b="1" dirty="0" smtClean="0">
                <a:solidFill>
                  <a:srgbClr val="00B050"/>
                </a:solidFill>
              </a:rPr>
              <a:t>certificirani učitelj/trener poduzetništva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6338"/>
            <a:ext cx="7593013" cy="2449512"/>
          </a:xfrm>
        </p:spPr>
        <p:txBody>
          <a:bodyPr/>
          <a:lstStyle/>
          <a:p>
            <a:pPr marL="533400" indent="-533400" algn="l"/>
            <a:endParaRPr lang="sr-Latn-CS" sz="240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9757840-A7C7-48DC-8E68-C992E53F58AB}" type="slidenum">
              <a:rPr lang="hr-HR"/>
              <a:pPr/>
              <a:t>1</a:t>
            </a:fld>
            <a:endParaRPr lang="hr-HR"/>
          </a:p>
        </p:txBody>
      </p:sp>
      <p:pic>
        <p:nvPicPr>
          <p:cNvPr id="47111" name="Picture 7" descr="wind_powered_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" y="3501008"/>
            <a:ext cx="4321175" cy="3356992"/>
          </a:xfrm>
          <a:prstGeom prst="rect">
            <a:avLst/>
          </a:prstGeom>
          <a:noFill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60851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400" b="1" dirty="0" smtClean="0">
                <a:solidFill>
                  <a:schemeClr val="accent2"/>
                </a:solidFill>
              </a:rPr>
              <a:t>Politika regionalnog razvoja</a:t>
            </a:r>
            <a:endParaRPr lang="en-US" sz="3400" b="1" dirty="0">
              <a:solidFill>
                <a:schemeClr val="accent2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dirty="0">
                <a:latin typeface="Arial Narrow" pitchFamily="34" charset="0"/>
              </a:rPr>
              <a:t>Treba počivati na: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hr-HR" b="1" dirty="0" smtClean="0">
                <a:latin typeface="Arial Narrow" pitchFamily="34" charset="0"/>
              </a:rPr>
              <a:t>konceptu </a:t>
            </a:r>
            <a:r>
              <a:rPr lang="hr-HR" b="1" dirty="0">
                <a:latin typeface="Arial Narrow" pitchFamily="34" charset="0"/>
              </a:rPr>
              <a:t>razvoja </a:t>
            </a:r>
            <a:r>
              <a:rPr lang="hr-HR" b="1" dirty="0">
                <a:solidFill>
                  <a:srgbClr val="FF0000"/>
                </a:solidFill>
                <a:latin typeface="Arial Narrow" pitchFamily="34" charset="0"/>
              </a:rPr>
              <a:t>“odozdo” </a:t>
            </a:r>
            <a:r>
              <a:rPr lang="hr-HR" b="1" dirty="0">
                <a:latin typeface="Arial Narrow" pitchFamily="34" charset="0"/>
              </a:rPr>
              <a:t>koji se dopunjava razvojem </a:t>
            </a:r>
            <a:r>
              <a:rPr lang="hr-HR" b="1" dirty="0">
                <a:solidFill>
                  <a:srgbClr val="FF0000"/>
                </a:solidFill>
                <a:latin typeface="Arial Narrow" pitchFamily="34" charset="0"/>
              </a:rPr>
              <a:t>“odozgo”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400" b="1" dirty="0" smtClean="0">
                <a:solidFill>
                  <a:srgbClr val="FF0000"/>
                </a:solidFill>
                <a:latin typeface="Arial Narrow" pitchFamily="34" charset="0"/>
              </a:rPr>
              <a:t>DECENTRALIZACIJI </a:t>
            </a:r>
            <a:r>
              <a:rPr lang="hr-HR" sz="2400" dirty="0">
                <a:latin typeface="Arial Narrow" pitchFamily="34" charset="0"/>
              </a:rPr>
              <a:t>(odlučivanje o razvoju, poticanje razvoja, koordiniranje i vrednovanje prepušteno nižim razinama)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400" b="1" dirty="0" smtClean="0">
                <a:latin typeface="Arial Narrow" pitchFamily="34" charset="0"/>
              </a:rPr>
              <a:t>primjeni </a:t>
            </a:r>
            <a:r>
              <a:rPr lang="hr-HR" sz="2400" b="1" dirty="0" smtClean="0">
                <a:solidFill>
                  <a:schemeClr val="accent2"/>
                </a:solidFill>
                <a:latin typeface="Arial Narrow" pitchFamily="34" charset="0"/>
              </a:rPr>
              <a:t>PRINCIPA</a:t>
            </a:r>
            <a:r>
              <a:rPr lang="hr-HR" sz="2400" b="1" dirty="0" smtClean="0">
                <a:latin typeface="Arial Narrow" pitchFamily="34" charset="0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Arial Narrow" pitchFamily="34" charset="0"/>
              </a:rPr>
              <a:t>SUBSIDIJARNOSTI</a:t>
            </a:r>
            <a:r>
              <a:rPr lang="hr-HR" sz="2400" b="1" dirty="0">
                <a:latin typeface="Arial Narrow" pitchFamily="34" charset="0"/>
              </a:rPr>
              <a:t> </a:t>
            </a:r>
            <a:r>
              <a:rPr lang="hr-HR" sz="2400" dirty="0">
                <a:latin typeface="Arial Narrow" pitchFamily="34" charset="0"/>
              </a:rPr>
              <a:t>(državna razina preuzima samo one funkcije koje ne mogu obaviti niže jedinice)</a:t>
            </a:r>
            <a:endParaRPr lang="hr-HR" sz="2400" b="1" dirty="0">
              <a:latin typeface="Arial Narrow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400" b="1" dirty="0" smtClean="0">
                <a:latin typeface="Arial Narrow" pitchFamily="34" charset="0"/>
              </a:rPr>
              <a:t>jačanju </a:t>
            </a:r>
            <a:r>
              <a:rPr lang="hr-HR" sz="2400" b="1" dirty="0">
                <a:latin typeface="Arial Narrow" pitchFamily="34" charset="0"/>
              </a:rPr>
              <a:t>konkurentskih prednosti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400" b="1" dirty="0" smtClean="0">
                <a:latin typeface="Arial Narrow" pitchFamily="34" charset="0"/>
              </a:rPr>
              <a:t>horizontalnim </a:t>
            </a:r>
            <a:r>
              <a:rPr lang="hr-HR" sz="2400" b="1" dirty="0">
                <a:latin typeface="Arial Narrow" pitchFamily="34" charset="0"/>
              </a:rPr>
              <a:t>poticajima razvoju</a:t>
            </a:r>
            <a:r>
              <a:rPr lang="hr-HR" sz="2400" dirty="0">
                <a:latin typeface="Arial Narrow" pitchFamily="34" charset="0"/>
              </a:rPr>
              <a:t> (ravnomjerno podržavanje svih sektora)</a:t>
            </a:r>
            <a:endParaRPr lang="hr-HR" sz="2400" b="1" dirty="0">
              <a:latin typeface="Arial Narrow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400" b="1" dirty="0">
                <a:latin typeface="Arial Narrow" pitchFamily="34" charset="0"/>
              </a:rPr>
              <a:t>poimanje regije kao gospodarske, socijalno-kulturne i političke zajednice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hr-HR" sz="2400" b="1" dirty="0" smtClean="0">
                <a:latin typeface="Arial Narrow" pitchFamily="34" charset="0"/>
              </a:rPr>
              <a:t>suradnji </a:t>
            </a:r>
            <a:r>
              <a:rPr lang="hr-HR" sz="2400" b="1" dirty="0">
                <a:latin typeface="Arial Narrow" pitchFamily="34" charset="0"/>
              </a:rPr>
              <a:t>privatnog i javnog sektora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FD4A-CE4C-4B5A-ABBC-DD9B80BC3711}" type="slidenum">
              <a:rPr lang="hr-HR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625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7813"/>
            <a:ext cx="8075240" cy="1143000"/>
          </a:xfrm>
        </p:spPr>
        <p:txBody>
          <a:bodyPr/>
          <a:lstStyle/>
          <a:p>
            <a:pPr algn="ctr"/>
            <a:r>
              <a:rPr lang="hr-HR" sz="3400" b="1" dirty="0" smtClean="0">
                <a:solidFill>
                  <a:schemeClr val="accent2"/>
                </a:solidFill>
              </a:rPr>
              <a:t>5. LOKALNA </a:t>
            </a:r>
            <a:r>
              <a:rPr lang="hr-HR" sz="3400" b="1" dirty="0">
                <a:solidFill>
                  <a:schemeClr val="accent2"/>
                </a:solidFill>
              </a:rPr>
              <a:t>RAZVOJNA KOALICIJA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r-Latn-C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C3B-2A69-421D-A9E9-943E3DFCC632}" type="slidenum">
              <a:rPr lang="hr-HR"/>
              <a:pPr/>
              <a:t>11</a:t>
            </a:fld>
            <a:endParaRPr lang="hr-HR"/>
          </a:p>
        </p:txBody>
      </p:sp>
      <p:sp>
        <p:nvSpPr>
          <p:cNvPr id="231430" name="AutoShape 6"/>
          <p:cNvSpPr>
            <a:spLocks noChangeArrowheads="1"/>
          </p:cNvSpPr>
          <p:nvPr/>
        </p:nvSpPr>
        <p:spPr bwMode="auto">
          <a:xfrm>
            <a:off x="2843212" y="2492896"/>
            <a:ext cx="3817019" cy="22322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3419474" y="1844824"/>
            <a:ext cx="4544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POLITIKA</a:t>
            </a:r>
            <a:r>
              <a:rPr lang="hr-HR" sz="2800" b="1" dirty="0" smtClean="0"/>
              <a:t> – vlast i uprava</a:t>
            </a:r>
            <a:endParaRPr lang="hr-HR" sz="2800" b="1" dirty="0"/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116013" y="4868863"/>
            <a:ext cx="34788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GOSPODARSTVO</a:t>
            </a:r>
          </a:p>
          <a:p>
            <a:r>
              <a:rPr lang="hr-HR" sz="2800" b="1" dirty="0" smtClean="0"/>
              <a:t>- i s njim povezane </a:t>
            </a:r>
          </a:p>
          <a:p>
            <a:r>
              <a:rPr lang="hr-HR" sz="2800" b="1" dirty="0"/>
              <a:t>i</a:t>
            </a:r>
            <a:r>
              <a:rPr lang="hr-HR" sz="2800" b="1" dirty="0" smtClean="0"/>
              <a:t>nstitucije </a:t>
            </a:r>
            <a:endParaRPr lang="hr-HR" sz="2800" b="1" dirty="0"/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5364163" y="4797425"/>
            <a:ext cx="29119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OBRAZOVANJE</a:t>
            </a:r>
          </a:p>
          <a:p>
            <a:r>
              <a:rPr lang="hr-HR" sz="2800" b="1" dirty="0" smtClean="0"/>
              <a:t>- znanost i </a:t>
            </a:r>
          </a:p>
          <a:p>
            <a:r>
              <a:rPr lang="hr-HR" sz="2800" b="1" dirty="0" smtClean="0"/>
              <a:t>udruge građana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4076812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68952" cy="1143000"/>
          </a:xfrm>
        </p:spPr>
        <p:txBody>
          <a:bodyPr/>
          <a:lstStyle/>
          <a:p>
            <a:r>
              <a:rPr lang="hr-HR" sz="3200" b="1" dirty="0">
                <a:solidFill>
                  <a:schemeClr val="accent2"/>
                </a:solidFill>
              </a:rPr>
              <a:t>Uloga lokalne samouprave u razvojnom procesu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dirty="0" smtClean="0"/>
              <a:t>1. </a:t>
            </a:r>
            <a:r>
              <a:rPr lang="hr-HR" sz="2400" b="1" dirty="0" smtClean="0">
                <a:solidFill>
                  <a:srgbClr val="C00000"/>
                </a:solidFill>
              </a:rPr>
              <a:t>Izrada </a:t>
            </a:r>
            <a:r>
              <a:rPr lang="hr-HR" sz="2400" b="1" dirty="0">
                <a:solidFill>
                  <a:srgbClr val="C00000"/>
                </a:solidFill>
              </a:rPr>
              <a:t>i usvajanje razvojnih planova i projekata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/>
              <a:t>koji se temelje na privatnom poduzetništvu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dirty="0" smtClean="0"/>
              <a:t>2. </a:t>
            </a:r>
            <a:r>
              <a:rPr lang="hr-HR" sz="2400" b="1" dirty="0" smtClean="0">
                <a:solidFill>
                  <a:srgbClr val="C00000"/>
                </a:solidFill>
              </a:rPr>
              <a:t>Promidžba</a:t>
            </a:r>
            <a:r>
              <a:rPr lang="hr-HR" sz="2400" dirty="0" smtClean="0"/>
              <a:t> </a:t>
            </a:r>
            <a:r>
              <a:rPr lang="hr-HR" sz="2400" dirty="0"/>
              <a:t>-  animacija i poticanje lokalnih potencijala, stvaranje lokalnog  "</a:t>
            </a:r>
            <a:r>
              <a:rPr lang="hr-HR" sz="2400" dirty="0" err="1"/>
              <a:t>branda</a:t>
            </a:r>
            <a:r>
              <a:rPr lang="hr-HR" sz="2400" dirty="0"/>
              <a:t>"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dirty="0" smtClean="0"/>
              <a:t>3. </a:t>
            </a:r>
            <a:r>
              <a:rPr lang="hr-HR" sz="2400" b="1" dirty="0" smtClean="0">
                <a:solidFill>
                  <a:srgbClr val="C00000"/>
                </a:solidFill>
              </a:rPr>
              <a:t>Komunalna </a:t>
            </a:r>
            <a:r>
              <a:rPr lang="hr-HR" sz="2400" b="1" dirty="0">
                <a:solidFill>
                  <a:srgbClr val="C00000"/>
                </a:solidFill>
              </a:rPr>
              <a:t>infrastruktura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/>
              <a:t>(lokalne ceste, vodovod, plin ......)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dirty="0" smtClean="0"/>
              <a:t>4. </a:t>
            </a:r>
            <a:r>
              <a:rPr lang="hr-HR" sz="2400" b="1" dirty="0" smtClean="0">
                <a:solidFill>
                  <a:srgbClr val="C00000"/>
                </a:solidFill>
              </a:rPr>
              <a:t>Prostorni </a:t>
            </a:r>
            <a:r>
              <a:rPr lang="hr-HR" sz="2400" b="1" dirty="0">
                <a:solidFill>
                  <a:srgbClr val="C00000"/>
                </a:solidFill>
              </a:rPr>
              <a:t>i urbanistički planovi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/>
              <a:t>koji prate razvojnu strategiju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dirty="0" smtClean="0"/>
              <a:t>5. </a:t>
            </a:r>
            <a:r>
              <a:rPr lang="hr-HR" sz="2400" b="1" dirty="0" smtClean="0">
                <a:solidFill>
                  <a:srgbClr val="C00000"/>
                </a:solidFill>
              </a:rPr>
              <a:t>Gospodarska </a:t>
            </a:r>
            <a:r>
              <a:rPr lang="hr-HR" sz="2400" b="1" dirty="0">
                <a:solidFill>
                  <a:srgbClr val="C00000"/>
                </a:solidFill>
              </a:rPr>
              <a:t>infrastruktura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/>
              <a:t>na načelima javnog-privatnog partnerstva (preradbeni i skladišni </a:t>
            </a:r>
            <a:r>
              <a:rPr lang="hr-HR" sz="2400" dirty="0" smtClean="0"/>
              <a:t>kapaciteti…)</a:t>
            </a:r>
            <a:endParaRPr lang="hr-H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dirty="0"/>
              <a:t>6</a:t>
            </a:r>
            <a:r>
              <a:rPr lang="hr-HR" sz="2400" dirty="0" smtClean="0"/>
              <a:t>. </a:t>
            </a:r>
            <a:r>
              <a:rPr lang="hr-HR" sz="2400" b="1" dirty="0">
                <a:solidFill>
                  <a:srgbClr val="C00000"/>
                </a:solidFill>
              </a:rPr>
              <a:t>Lobiranje za poticaje</a:t>
            </a:r>
            <a:r>
              <a:rPr lang="hr-HR" sz="2400" dirty="0"/>
              <a:t> - Vlade, EU, te u županiji (koliko može</a:t>
            </a:r>
            <a:r>
              <a:rPr lang="hr-HR" sz="2400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400" dirty="0" smtClean="0"/>
              <a:t>7. </a:t>
            </a:r>
            <a:r>
              <a:rPr lang="hr-HR" sz="2400" b="1" dirty="0" smtClean="0">
                <a:solidFill>
                  <a:srgbClr val="C00000"/>
                </a:solidFill>
              </a:rPr>
              <a:t>Podizanje razine kulture života </a:t>
            </a:r>
            <a:r>
              <a:rPr lang="hr-HR" sz="2400" dirty="0" smtClean="0"/>
              <a:t>– kako bi se privukli i vanjski ulagači </a:t>
            </a:r>
            <a:endParaRPr lang="hr-HR" sz="2400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2E84-5BE9-4ECD-9C81-4069E4B565F5}" type="slidenum">
              <a:rPr lang="hr-HR"/>
              <a:pPr/>
              <a:t>12</a:t>
            </a:fld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/>
          <a:lstStyle/>
          <a:p>
            <a:r>
              <a:rPr lang="hr-HR" sz="3200" b="1" dirty="0" smtClean="0">
                <a:solidFill>
                  <a:schemeClr val="accent2"/>
                </a:solidFill>
              </a:rPr>
              <a:t>Suradnja na relaciji </a:t>
            </a:r>
            <a:br>
              <a:rPr lang="hr-HR" sz="3200" b="1" dirty="0" smtClean="0">
                <a:solidFill>
                  <a:schemeClr val="accent2"/>
                </a:solidFill>
              </a:rPr>
            </a:br>
            <a:r>
              <a:rPr lang="hr-HR" sz="3200" b="1" dirty="0" smtClean="0">
                <a:solidFill>
                  <a:schemeClr val="accent2"/>
                </a:solidFill>
              </a:rPr>
              <a:t>„lokalna – regionalna – državna uprava”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1. Razvoj podržavajuće infrastrukture:</a:t>
            </a:r>
          </a:p>
          <a:p>
            <a:pPr marL="0" indent="0">
              <a:buNone/>
            </a:pPr>
            <a:r>
              <a:rPr lang="hr-HR" dirty="0" smtClean="0"/>
              <a:t>      gospodarska, tehnološka i obrazovna</a:t>
            </a:r>
          </a:p>
          <a:p>
            <a:pPr marL="0" indent="0">
              <a:buNone/>
            </a:pPr>
            <a:endParaRPr lang="hr-HR" sz="1200" dirty="0" smtClean="0"/>
          </a:p>
          <a:p>
            <a:pPr marL="0" indent="0">
              <a:buNone/>
            </a:pPr>
            <a:r>
              <a:rPr lang="hr-HR" dirty="0" smtClean="0"/>
              <a:t>2. Razvoj ključnih faktora regionalne 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konkurentnosti</a:t>
            </a:r>
          </a:p>
          <a:p>
            <a:pPr marL="0" indent="0">
              <a:buNone/>
            </a:pPr>
            <a:endParaRPr lang="hr-HR" sz="1200" dirty="0" smtClean="0"/>
          </a:p>
          <a:p>
            <a:pPr marL="0" indent="0">
              <a:buNone/>
            </a:pPr>
            <a:r>
              <a:rPr lang="hr-HR" dirty="0" smtClean="0"/>
              <a:t>3. Financiranje regionalnog i lokalnog razvoja</a:t>
            </a:r>
          </a:p>
          <a:p>
            <a:pPr marL="0" indent="0">
              <a:buNone/>
            </a:pPr>
            <a:endParaRPr lang="hr-HR" sz="1200" dirty="0" smtClean="0"/>
          </a:p>
          <a:p>
            <a:pPr marL="0" indent="0">
              <a:buNone/>
            </a:pPr>
            <a:r>
              <a:rPr lang="hr-HR" dirty="0"/>
              <a:t>4</a:t>
            </a:r>
            <a:r>
              <a:rPr lang="hr-HR" dirty="0" smtClean="0"/>
              <a:t>. Posebnim razvojnim programima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(EU fondovi, otoci, područja od posebne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državne skrbi itd.)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538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424936" cy="1143000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chemeClr val="accent2"/>
                </a:solidFill>
              </a:rPr>
              <a:t>6. MJERE ZA RAZVOJ KLJUČNIH FAKTORA REGIONALNE KONKURENTNOSTI </a:t>
            </a:r>
            <a:endParaRPr lang="hr-HR" sz="2800" b="1" dirty="0">
              <a:solidFill>
                <a:schemeClr val="accent2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647056" y="1484784"/>
            <a:ext cx="8496944" cy="5256584"/>
          </a:xfrm>
        </p:spPr>
        <p:txBody>
          <a:bodyPr/>
          <a:lstStyle/>
          <a:p>
            <a:r>
              <a:rPr lang="hr-HR" sz="2000" b="1" dirty="0" smtClean="0"/>
              <a:t>Odgoj i obrazovanje za poduzetništvo na svim razinama LLL  </a:t>
            </a:r>
            <a:r>
              <a:rPr lang="hr-HR" sz="2000" dirty="0" smtClean="0"/>
              <a:t>(formalno, neformalno i </a:t>
            </a:r>
            <a:r>
              <a:rPr lang="hr-HR" sz="2000" dirty="0" err="1" smtClean="0"/>
              <a:t>informalno</a:t>
            </a:r>
            <a:r>
              <a:rPr lang="hr-HR" sz="2000" dirty="0"/>
              <a:t>)</a:t>
            </a:r>
            <a:endParaRPr lang="hr-HR" sz="2000" dirty="0" smtClean="0"/>
          </a:p>
          <a:p>
            <a:r>
              <a:rPr lang="hr-HR" sz="2000" b="1" dirty="0" smtClean="0"/>
              <a:t>Promicanje kulture rada i stvaranje poduzetničkog mentaliteta </a:t>
            </a:r>
          </a:p>
          <a:p>
            <a:r>
              <a:rPr lang="hr-HR" sz="2000" b="1" dirty="0" smtClean="0"/>
              <a:t>Obučavanje</a:t>
            </a:r>
            <a:r>
              <a:rPr lang="hr-HR" sz="2000" b="1" dirty="0"/>
              <a:t>, prekvalificiranje i strukovno osposobljavanje lokalnog stanovništva</a:t>
            </a:r>
          </a:p>
          <a:p>
            <a:r>
              <a:rPr lang="hr-HR" sz="2000" b="1" dirty="0">
                <a:solidFill>
                  <a:srgbClr val="000000"/>
                </a:solidFill>
              </a:rPr>
              <a:t>Razvoj specijalističkih programa i obučavanje menadžera i </a:t>
            </a:r>
            <a:r>
              <a:rPr lang="hr-HR" sz="2000" b="1" dirty="0" smtClean="0">
                <a:solidFill>
                  <a:srgbClr val="000000"/>
                </a:solidFill>
              </a:rPr>
              <a:t>poduzetnika</a:t>
            </a:r>
          </a:p>
          <a:p>
            <a:pPr lvl="0">
              <a:buClr>
                <a:srgbClr val="B2B2B2"/>
              </a:buClr>
            </a:pPr>
            <a:r>
              <a:rPr lang="hr-HR" sz="2000" b="1" dirty="0">
                <a:solidFill>
                  <a:srgbClr val="000000"/>
                </a:solidFill>
              </a:rPr>
              <a:t>Institucijska potpora </a:t>
            </a:r>
            <a:r>
              <a:rPr lang="hr-HR" sz="2000" b="1" dirty="0" smtClean="0">
                <a:solidFill>
                  <a:srgbClr val="000000"/>
                </a:solidFill>
              </a:rPr>
              <a:t>poduzetnicima i poduzećima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000" b="1" dirty="0" smtClean="0"/>
              <a:t>     </a:t>
            </a:r>
            <a:r>
              <a:rPr lang="hr-HR" sz="1600" dirty="0" smtClean="0"/>
              <a:t>(poduzetnički centri, inkubatori, tehnološki parkovi, poslovne zone …)</a:t>
            </a:r>
          </a:p>
          <a:p>
            <a:r>
              <a:rPr lang="hr-HR" sz="2000" b="1" dirty="0" smtClean="0"/>
              <a:t>Osposobljavanje </a:t>
            </a:r>
            <a:r>
              <a:rPr lang="hr-HR" sz="2000" b="1" dirty="0"/>
              <a:t>nositelja gospodarske razvojne </a:t>
            </a:r>
            <a:r>
              <a:rPr lang="hr-HR" sz="2000" b="1" dirty="0" smtClean="0"/>
              <a:t>politike </a:t>
            </a: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 </a:t>
            </a:r>
            <a:r>
              <a:rPr lang="hr-HR" sz="2000" dirty="0" smtClean="0"/>
              <a:t>(razvojne agencije, uredi za gospodarstvo…)</a:t>
            </a:r>
          </a:p>
          <a:p>
            <a:r>
              <a:rPr lang="hr-HR" sz="2000" b="1" dirty="0" smtClean="0"/>
              <a:t>Izobrazba </a:t>
            </a:r>
            <a:r>
              <a:rPr lang="hr-HR" sz="2000" b="1" dirty="0"/>
              <a:t>županijske administracije i službenika u tijelima/institucijama </a:t>
            </a:r>
            <a:r>
              <a:rPr lang="hr-HR" sz="2000" b="1" dirty="0" smtClean="0"/>
              <a:t>koji su u službi poduzetnicima …</a:t>
            </a:r>
          </a:p>
          <a:p>
            <a:pPr marL="0" indent="0">
              <a:buNone/>
            </a:pPr>
            <a:endParaRPr lang="hr-HR" sz="105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103C6-4E50-4FBD-9E00-54FF9005F44F}" type="slidenum">
              <a:rPr lang="hr-HR"/>
              <a:pPr/>
              <a:t>14</a:t>
            </a:fld>
            <a:endParaRPr lang="hr-H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334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0"/>
            <a:ext cx="7196083" cy="6741368"/>
          </a:xfrm>
          <a:noFill/>
          <a:ln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DAFD-6DD7-44CC-A7E5-244503D973DF}" type="slidenum">
              <a:rPr lang="hr-HR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406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RADIONICA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5069160"/>
          </a:xfrm>
        </p:spPr>
        <p:txBody>
          <a:bodyPr/>
          <a:lstStyle/>
          <a:p>
            <a:pPr marL="0" lvl="0" indent="0">
              <a:buClr>
                <a:srgbClr val="B2B2B2"/>
              </a:buClr>
              <a:buNone/>
            </a:pPr>
            <a:endParaRPr lang="hr-HR" b="1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B2B2B2"/>
              </a:buClr>
              <a:buNone/>
            </a:pPr>
            <a:r>
              <a:rPr lang="hr-HR" b="1" dirty="0" smtClean="0">
                <a:solidFill>
                  <a:srgbClr val="000000"/>
                </a:solidFill>
              </a:rPr>
              <a:t>1. Kako vidite svoj grad Hvar za 10 godina?</a:t>
            </a:r>
          </a:p>
          <a:p>
            <a:pPr marL="0" lvl="0" indent="0">
              <a:buClr>
                <a:srgbClr val="B2B2B2"/>
              </a:buClr>
              <a:buNone/>
            </a:pPr>
            <a:endParaRPr lang="hr-HR" b="1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B2B2B2"/>
              </a:buClr>
              <a:buNone/>
            </a:pPr>
            <a:r>
              <a:rPr lang="hr-HR" b="1" dirty="0" smtClean="0">
                <a:solidFill>
                  <a:srgbClr val="000000"/>
                </a:solidFill>
              </a:rPr>
              <a:t>2. Kako vidite poduzetnike </a:t>
            </a:r>
            <a:r>
              <a:rPr lang="hr-HR" b="1" dirty="0">
                <a:solidFill>
                  <a:srgbClr val="000000"/>
                </a:solidFill>
              </a:rPr>
              <a:t>sa </a:t>
            </a:r>
            <a:r>
              <a:rPr lang="hr-HR" b="1" dirty="0" smtClean="0">
                <a:solidFill>
                  <a:srgbClr val="000000"/>
                </a:solidFill>
              </a:rPr>
              <a:t>svojim obrtima,  </a:t>
            </a:r>
          </a:p>
          <a:p>
            <a:pPr marL="0" lvl="0" indent="0">
              <a:buClr>
                <a:srgbClr val="B2B2B2"/>
              </a:buClr>
              <a:buNone/>
            </a:pPr>
            <a:r>
              <a:rPr lang="hr-HR" b="1" dirty="0">
                <a:solidFill>
                  <a:srgbClr val="000000"/>
                </a:solidFill>
              </a:rPr>
              <a:t> </a:t>
            </a:r>
            <a:r>
              <a:rPr lang="hr-HR" b="1" dirty="0" smtClean="0">
                <a:solidFill>
                  <a:srgbClr val="000000"/>
                </a:solidFill>
              </a:rPr>
              <a:t>   malim </a:t>
            </a:r>
            <a:r>
              <a:rPr lang="hr-HR" b="1" dirty="0">
                <a:solidFill>
                  <a:srgbClr val="000000"/>
                </a:solidFill>
              </a:rPr>
              <a:t>i </a:t>
            </a:r>
            <a:r>
              <a:rPr lang="hr-HR" b="1" dirty="0" smtClean="0">
                <a:solidFill>
                  <a:srgbClr val="000000"/>
                </a:solidFill>
              </a:rPr>
              <a:t>srednjim poduzećima? </a:t>
            </a:r>
          </a:p>
          <a:p>
            <a:pPr marL="0" lvl="0" indent="0">
              <a:buClr>
                <a:srgbClr val="B2B2B2"/>
              </a:buClr>
              <a:buNone/>
            </a:pPr>
            <a:r>
              <a:rPr lang="hr-HR" b="1" dirty="0">
                <a:solidFill>
                  <a:srgbClr val="000000"/>
                </a:solidFill>
              </a:rPr>
              <a:t> </a:t>
            </a:r>
            <a:r>
              <a:rPr lang="hr-HR" b="1" dirty="0" smtClean="0">
                <a:solidFill>
                  <a:srgbClr val="000000"/>
                </a:solidFill>
              </a:rPr>
              <a:t>   </a:t>
            </a:r>
            <a:endParaRPr lang="hr-HR" b="1" dirty="0" smtClean="0"/>
          </a:p>
          <a:p>
            <a:pPr marL="514350" indent="-514350">
              <a:buAutoNum type="arabicPeriod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7546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7813"/>
            <a:ext cx="8075240" cy="1143000"/>
          </a:xfrm>
        </p:spPr>
        <p:txBody>
          <a:bodyPr/>
          <a:lstStyle/>
          <a:p>
            <a:pPr marL="514350" lvl="0" indent="-514350">
              <a:spcBef>
                <a:spcPct val="20000"/>
              </a:spcBef>
            </a:pPr>
            <a:r>
              <a:rPr lang="hr-HR" sz="28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3. Što bi trebalo učiniti da </a:t>
            </a:r>
            <a:r>
              <a:rPr lang="hr-HR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 ta </a:t>
            </a:r>
            <a:r>
              <a:rPr lang="hr-HR" sz="28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vizija ostvari?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689121" y="1484784"/>
            <a:ext cx="8136904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r>
              <a:rPr lang="hr-HR" sz="2800" kern="0" dirty="0" smtClean="0">
                <a:solidFill>
                  <a:srgbClr val="000000"/>
                </a:solidFill>
                <a:latin typeface="Arial"/>
              </a:rPr>
              <a:t>	a</a:t>
            </a:r>
            <a:r>
              <a:rPr lang="hr-HR" sz="2800" kern="0" dirty="0">
                <a:solidFill>
                  <a:srgbClr val="000000"/>
                </a:solidFill>
                <a:latin typeface="Arial"/>
              </a:rPr>
              <a:t>) Osobna razina – što mogu </a:t>
            </a:r>
            <a:r>
              <a:rPr lang="hr-HR" sz="2800" kern="0" dirty="0" smtClean="0">
                <a:solidFill>
                  <a:srgbClr val="000000"/>
                </a:solidFill>
                <a:latin typeface="Arial"/>
              </a:rPr>
              <a:t>učiniti </a:t>
            </a:r>
            <a:r>
              <a:rPr lang="hr-HR" sz="2800" kern="0" dirty="0">
                <a:solidFill>
                  <a:srgbClr val="000000"/>
                </a:solidFill>
                <a:latin typeface="Arial"/>
              </a:rPr>
              <a:t>		    sami poduzetnici? </a:t>
            </a:r>
            <a:endParaRPr lang="hr-HR" sz="2800" kern="0" dirty="0" smtClean="0">
              <a:solidFill>
                <a:srgbClr val="000000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endParaRPr lang="hr-HR" sz="2800" kern="0" dirty="0">
              <a:solidFill>
                <a:srgbClr val="000000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r>
              <a:rPr lang="hr-HR" sz="2800" kern="0" dirty="0">
                <a:solidFill>
                  <a:srgbClr val="000000"/>
                </a:solidFill>
                <a:latin typeface="Arial"/>
              </a:rPr>
              <a:t>	b) Komore i udruženja</a:t>
            </a:r>
            <a:r>
              <a:rPr lang="hr-HR" sz="2800" kern="0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endParaRPr lang="hr-HR" sz="2800" kern="0" dirty="0">
              <a:solidFill>
                <a:srgbClr val="000000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r>
              <a:rPr lang="hr-HR" sz="2800" kern="0" dirty="0">
                <a:solidFill>
                  <a:srgbClr val="000000"/>
                </a:solidFill>
                <a:latin typeface="Arial"/>
              </a:rPr>
              <a:t>	c) Grad, općina, otok Hvar</a:t>
            </a:r>
            <a:r>
              <a:rPr lang="hr-HR" sz="2800" kern="0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endParaRPr lang="hr-HR" sz="2800" kern="0" dirty="0">
              <a:solidFill>
                <a:srgbClr val="000000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r>
              <a:rPr lang="hr-HR" sz="2800" kern="0" dirty="0">
                <a:solidFill>
                  <a:srgbClr val="000000"/>
                </a:solidFill>
                <a:latin typeface="Arial"/>
              </a:rPr>
              <a:t>	d) Županija </a:t>
            </a:r>
            <a:r>
              <a:rPr lang="hr-HR" sz="2800" kern="0" dirty="0" smtClean="0">
                <a:solidFill>
                  <a:srgbClr val="000000"/>
                </a:solidFill>
                <a:latin typeface="Arial"/>
              </a:rPr>
              <a:t>Splitsko-dalmatinska?</a:t>
            </a: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endParaRPr lang="hr-HR" sz="2800" kern="0" dirty="0">
              <a:solidFill>
                <a:srgbClr val="000000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B2B2B2"/>
              </a:buClr>
              <a:buSzPct val="90000"/>
            </a:pPr>
            <a:r>
              <a:rPr lang="hr-HR" sz="2800" kern="0" dirty="0">
                <a:solidFill>
                  <a:srgbClr val="000000"/>
                </a:solidFill>
                <a:latin typeface="Arial"/>
              </a:rPr>
              <a:t>	e) Državna </a:t>
            </a:r>
            <a:r>
              <a:rPr lang="hr-HR" sz="2800" kern="0" dirty="0" smtClean="0">
                <a:solidFill>
                  <a:srgbClr val="000000"/>
                </a:solidFill>
                <a:latin typeface="Arial"/>
              </a:rPr>
              <a:t>vlast?</a:t>
            </a:r>
            <a:endParaRPr lang="hr-HR" sz="2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61135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Zahvaljujem na povjerenju i suradnji!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8994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</a:rPr>
              <a:t>1. UVOD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folHlink"/>
              </a:buClr>
              <a:buSzPct val="90000"/>
            </a:pPr>
            <a:r>
              <a:rPr lang="hr-HR" sz="2000" dirty="0" smtClean="0"/>
              <a:t>70-tih godina zbog </a:t>
            </a:r>
            <a:r>
              <a:rPr lang="hr-HR" sz="2000" b="1" u="sng" dirty="0" smtClean="0">
                <a:solidFill>
                  <a:schemeClr val="accent2"/>
                </a:solidFill>
              </a:rPr>
              <a:t>naftne krize </a:t>
            </a:r>
            <a:r>
              <a:rPr lang="hr-HR" sz="2000" dirty="0" smtClean="0"/>
              <a:t>i nepravovremenog prilagođavanja  tržištu mnoga poduzeća </a:t>
            </a:r>
            <a:r>
              <a:rPr lang="hr-HR" sz="2000" b="1" u="sng" dirty="0" smtClean="0">
                <a:solidFill>
                  <a:schemeClr val="accent2"/>
                </a:solidFill>
              </a:rPr>
              <a:t>otpuštaju ljude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r>
              <a:rPr lang="hr-HR" sz="2000" b="1" u="sng" dirty="0" smtClean="0">
                <a:solidFill>
                  <a:schemeClr val="accent2"/>
                </a:solidFill>
              </a:rPr>
              <a:t>Velika nezapolsenost </a:t>
            </a:r>
            <a:r>
              <a:rPr lang="hr-HR" sz="2000" dirty="0" smtClean="0"/>
              <a:t>i izdvajanja na </a:t>
            </a:r>
            <a:r>
              <a:rPr lang="hr-HR" sz="2000" b="1" u="sng" dirty="0" smtClean="0">
                <a:solidFill>
                  <a:schemeClr val="accent2"/>
                </a:solidFill>
              </a:rPr>
              <a:t>socijalne programe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r>
              <a:rPr lang="hr-HR" sz="2000" dirty="0" smtClean="0"/>
              <a:t>Osmišljavanje atraktivnih politika zapošljavanja i samozapošljavanja =&gt; </a:t>
            </a:r>
            <a:r>
              <a:rPr lang="hr-HR" sz="2000" dirty="0" smtClean="0">
                <a:solidFill>
                  <a:srgbClr val="C00000"/>
                </a:solidFill>
              </a:rPr>
              <a:t>„</a:t>
            </a:r>
            <a:r>
              <a:rPr lang="hr-HR" sz="2000" b="1" dirty="0" smtClean="0">
                <a:solidFill>
                  <a:srgbClr val="C00000"/>
                </a:solidFill>
              </a:rPr>
              <a:t>Ako gladnome daš ribu nahranio si ga za jedan dan. Ako mu daš udicu i naučiš ga loviti ribu, nahranio si njega i njegovu obitelj, a možda i druge, za cijeli život”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r>
              <a:rPr lang="hr-HR" sz="2000" dirty="0" smtClean="0"/>
              <a:t>80-tih </a:t>
            </a:r>
            <a:r>
              <a:rPr lang="hr-HR" sz="2000" dirty="0"/>
              <a:t>godina </a:t>
            </a:r>
            <a:r>
              <a:rPr lang="hr-HR" sz="2000" b="1" dirty="0" smtClean="0">
                <a:solidFill>
                  <a:schemeClr val="accent2"/>
                </a:solidFill>
              </a:rPr>
              <a:t>KRIZA DRŽAVE BLAGOSTANJA</a:t>
            </a:r>
            <a:r>
              <a:rPr lang="hr-HR" sz="2000" dirty="0" smtClean="0"/>
              <a:t> zbog </a:t>
            </a:r>
            <a:r>
              <a:rPr lang="hr-HR" sz="2000" dirty="0"/>
              <a:t>fiskalne krize, tehnološkog napretka i globalne konkurencije =&gt; novi pogled na ulogu države u poticanju gospodarskog </a:t>
            </a:r>
            <a:r>
              <a:rPr lang="hr-HR" sz="2000" dirty="0" smtClean="0"/>
              <a:t>razvoja = &gt;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r>
              <a:rPr lang="hr-HR" sz="2000" dirty="0" smtClean="0"/>
              <a:t>=&gt; </a:t>
            </a:r>
            <a:r>
              <a:rPr lang="hr-HR" sz="2000" b="1" dirty="0" smtClean="0">
                <a:solidFill>
                  <a:srgbClr val="FF0000"/>
                </a:solidFill>
              </a:rPr>
              <a:t>NOVA PARADIGMA DRŽAVE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endParaRPr lang="hr-HR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163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496944" cy="1143000"/>
          </a:xfrm>
        </p:spPr>
        <p:txBody>
          <a:bodyPr/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2. NOVA PARADIGMA (obrazac) DRŽAVE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136904" cy="5040560"/>
          </a:xfrm>
        </p:spPr>
        <p:txBody>
          <a:bodyPr/>
          <a:lstStyle/>
          <a:p>
            <a:pPr marL="952500" lvl="1" indent="-4953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 smtClean="0"/>
              <a:t>Djelovanje </a:t>
            </a:r>
            <a:r>
              <a:rPr lang="hr-HR" sz="2000" dirty="0"/>
              <a:t>na 3 </a:t>
            </a:r>
            <a:r>
              <a:rPr lang="hr-HR" sz="2000" dirty="0" smtClean="0"/>
              <a:t>područja:</a:t>
            </a:r>
          </a:p>
          <a:p>
            <a:pPr marL="952500" lvl="1" indent="-495300">
              <a:lnSpc>
                <a:spcPct val="80000"/>
              </a:lnSpc>
              <a:buFont typeface="Wingdings" pitchFamily="2" charset="2"/>
              <a:buNone/>
            </a:pPr>
            <a:endParaRPr lang="hr-HR" sz="2000" b="1" dirty="0"/>
          </a:p>
          <a:p>
            <a:pPr marL="952500" lvl="1" indent="-495300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/>
              <a:t>1. </a:t>
            </a:r>
            <a:r>
              <a:rPr lang="hr-HR" sz="2000" b="1" dirty="0">
                <a:solidFill>
                  <a:srgbClr val="FF0000"/>
                </a:solidFill>
              </a:rPr>
              <a:t>STVARANJE GOSPODARSKOG RASTA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/>
              <a:t>– poticanje sinteze znanja i poduzetništva, poticanje tehnološkog razvoja i promjena gospodarske strukture</a:t>
            </a:r>
            <a:endParaRPr lang="hr-HR" sz="2000" b="1" dirty="0"/>
          </a:p>
          <a:p>
            <a:pPr marL="952500" lvl="1" indent="-495300"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/>
          </a:p>
          <a:p>
            <a:pPr marL="952500" lvl="1" indent="-495300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 smtClean="0"/>
              <a:t>2</a:t>
            </a:r>
            <a:r>
              <a:rPr lang="hr-HR" sz="2000" b="1" dirty="0"/>
              <a:t>. </a:t>
            </a:r>
            <a:r>
              <a:rPr lang="hr-HR" sz="2000" b="1" dirty="0">
                <a:solidFill>
                  <a:srgbClr val="FF0000"/>
                </a:solidFill>
              </a:rPr>
              <a:t>UKLJUČIVANJE SIROMAŠNIH U PROCESE </a:t>
            </a:r>
            <a:r>
              <a:rPr lang="hr-HR" sz="2000" b="1" dirty="0" smtClean="0">
                <a:solidFill>
                  <a:srgbClr val="FF0000"/>
                </a:solidFill>
              </a:rPr>
              <a:t>RASTA </a:t>
            </a:r>
            <a:r>
              <a:rPr lang="hr-HR" sz="2000" dirty="0" smtClean="0"/>
              <a:t>- </a:t>
            </a:r>
            <a:r>
              <a:rPr lang="hr-HR" sz="2000" dirty="0"/>
              <a:t>socijalni programi koji potiču na proaktivnost, investiranje u osposobljavanje, poticanje razvojnog procesa i u siromašnim zajednicama koje bi zaobišao razvoj po isključivo tržišnoj logici</a:t>
            </a:r>
            <a:endParaRPr lang="hr-HR" sz="2000" b="1" dirty="0"/>
          </a:p>
          <a:p>
            <a:pPr marL="952500" lvl="1" indent="-495300"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/>
          </a:p>
          <a:p>
            <a:pPr marL="952500" lvl="1" indent="-495300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 smtClean="0"/>
              <a:t>3</a:t>
            </a:r>
            <a:r>
              <a:rPr lang="hr-HR" sz="2000" b="1" dirty="0"/>
              <a:t>. </a:t>
            </a:r>
            <a:r>
              <a:rPr lang="hr-HR" sz="2000" b="1" dirty="0">
                <a:solidFill>
                  <a:schemeClr val="accent2"/>
                </a:solidFill>
              </a:rPr>
              <a:t>NOVA DIOBA MOĆI I ODGOVORNOSTI ZA RAZVOJ POJEDINIH REGIJA</a:t>
            </a:r>
            <a:r>
              <a:rPr lang="hr-HR" sz="2000" b="1" dirty="0"/>
              <a:t> – </a:t>
            </a:r>
            <a:r>
              <a:rPr lang="hr-HR" sz="2000" dirty="0"/>
              <a:t>država oblikuje opće razvojne uvjete, a regionalne i lokalne vlasti su odgovorne za njihovo iskorištavanje i povezivanje s drugim partnerima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181A-9690-47C9-88F5-6FC5FF0E01C2}" type="slidenum">
              <a:rPr lang="hr-HR"/>
              <a:pPr/>
              <a:t>3</a:t>
            </a:fld>
            <a:endParaRPr lang="hr-H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7813"/>
            <a:ext cx="8532440" cy="1143000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</a:rPr>
              <a:t>3. MODEL POTICANJA RAZVOJA DRŽAVE    </a:t>
            </a:r>
            <a:br>
              <a:rPr lang="hr-HR" sz="2800" b="1" dirty="0" smtClean="0">
                <a:solidFill>
                  <a:srgbClr val="FF0000"/>
                </a:solidFill>
              </a:rPr>
            </a:b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</a:rPr>
              <a:t>        POTICANJEM RAZVOJA PODUZETNIŠTVA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5040560"/>
          </a:xfrm>
        </p:spPr>
        <p:txBody>
          <a:bodyPr/>
          <a:lstStyle/>
          <a:p>
            <a:r>
              <a:rPr lang="hr-HR" b="1" u="sng" dirty="0" smtClean="0"/>
              <a:t>Ovaj proces možemo zamsiliti kao </a:t>
            </a:r>
            <a:r>
              <a:rPr lang="hr-HR" b="1" u="sng" dirty="0" smtClean="0">
                <a:solidFill>
                  <a:schemeClr val="accent2"/>
                </a:solidFill>
              </a:rPr>
              <a:t>SPIRALU</a:t>
            </a:r>
            <a:r>
              <a:rPr lang="hr-HR" b="1" u="sng" dirty="0" smtClean="0"/>
              <a:t>:</a:t>
            </a:r>
          </a:p>
          <a:p>
            <a:pPr marL="514350" indent="-514350">
              <a:buAutoNum type="arabicPeriod"/>
            </a:pPr>
            <a:r>
              <a:rPr lang="hr-HR" dirty="0" smtClean="0"/>
              <a:t>Vlada daje inicijativu i poticaj</a:t>
            </a:r>
          </a:p>
          <a:p>
            <a:pPr marL="514350" indent="-514350">
              <a:buAutoNum type="arabicPeriod"/>
            </a:pPr>
            <a:r>
              <a:rPr lang="hr-HR" dirty="0" smtClean="0"/>
              <a:t>Povećava se poslovna aktivnost gospodarstva</a:t>
            </a:r>
          </a:p>
          <a:p>
            <a:pPr marL="514350" indent="-514350">
              <a:buAutoNum type="arabicPeriod"/>
            </a:pPr>
            <a:r>
              <a:rPr lang="hr-HR" dirty="0" smtClean="0"/>
              <a:t>Povećava se broj zaposlenih</a:t>
            </a:r>
          </a:p>
          <a:p>
            <a:pPr marL="514350" indent="-514350">
              <a:buAutoNum type="arabicPeriod"/>
            </a:pPr>
            <a:r>
              <a:rPr lang="hr-HR" dirty="0" smtClean="0"/>
              <a:t>Povećava </a:t>
            </a:r>
            <a:r>
              <a:rPr lang="hr-HR" smtClean="0"/>
              <a:t>se kup,ovna </a:t>
            </a:r>
            <a:r>
              <a:rPr lang="hr-HR" dirty="0" smtClean="0"/>
              <a:t>moć potrošača</a:t>
            </a:r>
          </a:p>
          <a:p>
            <a:pPr marL="514350" indent="-514350">
              <a:buAutoNum type="arabicPeriod"/>
            </a:pPr>
            <a:r>
              <a:rPr lang="hr-HR" dirty="0" smtClean="0"/>
              <a:t>Veći obujam kupovine =&gt; rastu poslovne aktivnosti na povišenoj razini</a:t>
            </a:r>
          </a:p>
          <a:p>
            <a:pPr marL="514350" indent="-514350">
              <a:buAutoNum type="arabicPeriod"/>
            </a:pPr>
            <a:r>
              <a:rPr lang="hr-HR" dirty="0" smtClean="0"/>
              <a:t>Veći priljev poreza =&gt; povrat uloženog + novi poticaji</a:t>
            </a:r>
          </a:p>
          <a:p>
            <a:pPr marL="514350" indent="-514350">
              <a:buAutoNum type="arabicPeriod"/>
            </a:pPr>
            <a:r>
              <a:rPr lang="hr-HR" dirty="0" smtClean="0"/>
              <a:t>Nova radna mjesta =&gt; manji pritisak na socijalu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12392"/>
            <a:ext cx="114771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3617" cy="646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7290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352"/>
            <a:ext cx="6696744" cy="67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04433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382-F940-4973-AAC7-254584D38663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56"/>
            <a:ext cx="9012155" cy="673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2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7813"/>
            <a:ext cx="8075240" cy="1143000"/>
          </a:xfrm>
        </p:spPr>
        <p:txBody>
          <a:bodyPr/>
          <a:lstStyle/>
          <a:p>
            <a:pPr algn="ctr"/>
            <a:r>
              <a:rPr lang="hr-HR" sz="3400" b="1" dirty="0" smtClean="0">
                <a:solidFill>
                  <a:schemeClr val="accent2"/>
                </a:solidFill>
              </a:rPr>
              <a:t>4. KONCEPCIJA POLITIKE  </a:t>
            </a:r>
            <a:br>
              <a:rPr lang="hr-HR" sz="3400" b="1" dirty="0" smtClean="0">
                <a:solidFill>
                  <a:schemeClr val="accent2"/>
                </a:solidFill>
              </a:rPr>
            </a:br>
            <a:r>
              <a:rPr lang="hr-HR" sz="3400" b="1" dirty="0">
                <a:solidFill>
                  <a:schemeClr val="accent2"/>
                </a:solidFill>
              </a:rPr>
              <a:t> </a:t>
            </a:r>
            <a:r>
              <a:rPr lang="hr-HR" sz="3400" b="1" dirty="0" smtClean="0">
                <a:solidFill>
                  <a:schemeClr val="accent2"/>
                </a:solidFill>
              </a:rPr>
              <a:t>       REGIONALNOG RAZVOJA</a:t>
            </a:r>
            <a:endParaRPr lang="hr-HR" sz="3400" b="1" dirty="0">
              <a:solidFill>
                <a:schemeClr val="accent2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7772400" cy="496855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100" b="1" dirty="0">
                <a:solidFill>
                  <a:srgbClr val="FF0000"/>
                </a:solidFill>
              </a:rPr>
              <a:t>CILJ</a:t>
            </a:r>
            <a:r>
              <a:rPr lang="hr-HR" sz="2100" b="1" dirty="0"/>
              <a:t> regionalnog razvoja je </a:t>
            </a:r>
            <a:r>
              <a:rPr lang="hr-HR" sz="2500" b="1" u="sng" dirty="0">
                <a:solidFill>
                  <a:schemeClr val="accent2"/>
                </a:solidFill>
              </a:rPr>
              <a:t>stvaranje </a:t>
            </a:r>
            <a:r>
              <a:rPr lang="hr-HR" sz="2500" b="1" u="sng" dirty="0" smtClean="0">
                <a:solidFill>
                  <a:schemeClr val="accent2"/>
                </a:solidFill>
              </a:rPr>
              <a:t>i maksimalno podizanje konkurentnosti svake regije</a:t>
            </a:r>
            <a:r>
              <a:rPr lang="hr-HR" sz="2500" dirty="0" smtClean="0">
                <a:solidFill>
                  <a:schemeClr val="accent2"/>
                </a:solidFill>
              </a:rPr>
              <a:t>,</a:t>
            </a:r>
            <a:r>
              <a:rPr lang="hr-HR" sz="2500" dirty="0" smtClean="0"/>
              <a:t> a ne ujednačavanje svih regija (</a:t>
            </a:r>
            <a:r>
              <a:rPr lang="hr-HR" sz="2500" i="1" dirty="0" smtClean="0"/>
              <a:t>‘fond za nerazvijene’)</a:t>
            </a:r>
            <a:endParaRPr lang="hr-HR" sz="2100" b="1" u="sng" dirty="0"/>
          </a:p>
          <a:p>
            <a:pPr>
              <a:lnSpc>
                <a:spcPct val="90000"/>
              </a:lnSpc>
              <a:buFontTx/>
              <a:buNone/>
            </a:pPr>
            <a:endParaRPr lang="hr-HR" sz="9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000" b="1" dirty="0">
                <a:solidFill>
                  <a:srgbClr val="FF0000"/>
                </a:solidFill>
              </a:rPr>
              <a:t>KONKURENTNOST</a:t>
            </a:r>
            <a:r>
              <a:rPr lang="hr-HR" sz="2000" b="1" dirty="0"/>
              <a:t>  </a:t>
            </a:r>
            <a:r>
              <a:rPr lang="hr-HR" sz="2000" dirty="0"/>
              <a:t>je sposobnost postizanja tržišnog uspjeha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KOMPARATIVNA </a:t>
            </a:r>
            <a:r>
              <a:rPr lang="hr-HR" sz="2000" b="1" dirty="0">
                <a:solidFill>
                  <a:srgbClr val="FF0000"/>
                </a:solidFill>
              </a:rPr>
              <a:t>PREDNOST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hr-HR" sz="2000" dirty="0"/>
              <a:t>položaj jedne regije u odnosu na drugu regiju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hr-HR" sz="2000" dirty="0"/>
              <a:t>usporedba raspoloživih </a:t>
            </a:r>
            <a:r>
              <a:rPr lang="hr-HR" sz="2000" dirty="0" smtClean="0"/>
              <a:t>prirodnih resursa i položaja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hr-HR" sz="2000" dirty="0" smtClean="0"/>
              <a:t>(</a:t>
            </a:r>
            <a:r>
              <a:rPr lang="hr-HR" sz="2000" u="sng" dirty="0" smtClean="0"/>
              <a:t>Npr. Istra &lt;</a:t>
            </a:r>
            <a:r>
              <a:rPr lang="hr-HR" sz="2000" u="sng" dirty="0" err="1" smtClean="0"/>
              <a:t>vs</a:t>
            </a:r>
            <a:r>
              <a:rPr lang="hr-HR" sz="2000" u="sng" dirty="0" smtClean="0"/>
              <a:t>.&gt; Slavonija)</a:t>
            </a:r>
            <a:endParaRPr lang="hr-HR" sz="2000" u="sng" dirty="0"/>
          </a:p>
          <a:p>
            <a:pPr>
              <a:lnSpc>
                <a:spcPct val="90000"/>
              </a:lnSpc>
              <a:buFontTx/>
              <a:buNone/>
            </a:pPr>
            <a:endParaRPr lang="hr-HR" sz="1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r-HR" sz="2000" b="1" dirty="0">
                <a:solidFill>
                  <a:srgbClr val="FF0000"/>
                </a:solidFill>
              </a:rPr>
              <a:t>KONKURENTSKA PREDNOST </a:t>
            </a:r>
            <a:endParaRPr lang="hr-HR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hr-HR" sz="2000" b="1" u="sng" dirty="0">
                <a:solidFill>
                  <a:schemeClr val="accent2"/>
                </a:solidFill>
              </a:rPr>
              <a:t>sposobnosti poduzeća, institucija i pojedinaca </a:t>
            </a:r>
            <a:r>
              <a:rPr lang="hr-HR" sz="2000" dirty="0"/>
              <a:t>koji djeluju u </a:t>
            </a:r>
            <a:r>
              <a:rPr lang="hr-HR" sz="2000" dirty="0" smtClean="0"/>
              <a:t>regiji da od tih prirodnih resursa i položaja stvore konkurentne proizvode i usluge</a:t>
            </a:r>
            <a:endParaRPr lang="hr-HR" sz="2000" dirty="0"/>
          </a:p>
          <a:p>
            <a:pPr marL="0" indent="0">
              <a:lnSpc>
                <a:spcPct val="90000"/>
              </a:lnSpc>
              <a:buNone/>
            </a:pPr>
            <a:r>
              <a:rPr lang="hr-HR" sz="2000" dirty="0" smtClean="0"/>
              <a:t>      + </a:t>
            </a:r>
            <a:r>
              <a:rPr lang="hr-HR" sz="2000" b="1" u="sng" dirty="0" smtClean="0">
                <a:solidFill>
                  <a:schemeClr val="accent2"/>
                </a:solidFill>
              </a:rPr>
              <a:t>sinergija</a:t>
            </a:r>
            <a:r>
              <a:rPr lang="hr-HR" sz="2000" dirty="0" smtClean="0"/>
              <a:t> </a:t>
            </a:r>
            <a:r>
              <a:rPr lang="hr-HR" sz="2000" dirty="0"/>
              <a:t>između različitih proizvodnji i </a:t>
            </a:r>
            <a:r>
              <a:rPr lang="hr-HR" sz="2000" dirty="0" smtClean="0"/>
              <a:t>usluga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dirty="0" smtClean="0"/>
              <a:t>     (Npr. Međimurje &lt;</a:t>
            </a:r>
            <a:r>
              <a:rPr lang="hr-HR" sz="2000" dirty="0" err="1" smtClean="0"/>
              <a:t>vs</a:t>
            </a:r>
            <a:r>
              <a:rPr lang="hr-HR" sz="2000" dirty="0" smtClean="0"/>
              <a:t>.&gt; Hrvatsko Zagorje)</a:t>
            </a:r>
            <a:endParaRPr lang="hr-HR" sz="2000" dirty="0"/>
          </a:p>
          <a:p>
            <a:pPr>
              <a:lnSpc>
                <a:spcPct val="90000"/>
              </a:lnSpc>
              <a:buFontTx/>
              <a:buNone/>
            </a:pPr>
            <a:endParaRPr lang="hr-HR" sz="2000" b="1" dirty="0"/>
          </a:p>
          <a:p>
            <a:pPr>
              <a:lnSpc>
                <a:spcPct val="90000"/>
              </a:lnSpc>
              <a:buFontTx/>
              <a:buChar char="•"/>
            </a:pPr>
            <a:endParaRPr lang="hr-HR" sz="2000" dirty="0"/>
          </a:p>
          <a:p>
            <a:pPr algn="r">
              <a:lnSpc>
                <a:spcPct val="90000"/>
              </a:lnSpc>
              <a:buFontTx/>
              <a:buNone/>
            </a:pPr>
            <a:endParaRPr lang="en-GB" sz="1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15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59D-7B65-4ADC-BB60-98F36F75297F}" type="slidenum">
              <a:rPr lang="hr-HR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765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6160" y="352831"/>
            <a:ext cx="7772400" cy="647700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chemeClr val="accent2"/>
                </a:solidFill>
              </a:rPr>
              <a:t>Dva pristupa regionalnom razvoju</a:t>
            </a:r>
            <a:endParaRPr lang="hr-HR" sz="2800" b="1" dirty="0">
              <a:solidFill>
                <a:schemeClr val="accent2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1916832"/>
            <a:ext cx="4098925" cy="3549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000" b="1" u="sng" dirty="0">
                <a:solidFill>
                  <a:srgbClr val="FF0000"/>
                </a:solidFill>
              </a:rPr>
              <a:t>1. CENTRALNO iniciran pristup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000" dirty="0"/>
              <a:t>     </a:t>
            </a:r>
            <a:r>
              <a:rPr lang="hr-HR" sz="2000" b="1" u="sng" dirty="0"/>
              <a:t>(“odozgo prema dolje”)</a:t>
            </a:r>
            <a:r>
              <a:rPr lang="hr-HR" sz="2000" b="1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800" dirty="0"/>
          </a:p>
          <a:p>
            <a:pPr lvl="1">
              <a:lnSpc>
                <a:spcPct val="90000"/>
              </a:lnSpc>
            </a:pPr>
            <a:r>
              <a:rPr lang="hr-HR" sz="2000" dirty="0"/>
              <a:t>Centralna distribucija investicija u javnu infrastrukturu </a:t>
            </a:r>
          </a:p>
          <a:p>
            <a:pPr lvl="1">
              <a:lnSpc>
                <a:spcPct val="90000"/>
              </a:lnSpc>
            </a:pPr>
            <a:r>
              <a:rPr lang="hr-HR" sz="2000" dirty="0"/>
              <a:t>Prostorne diferencijacije olakšica za privatne aktivnosti</a:t>
            </a:r>
          </a:p>
          <a:p>
            <a:pPr lvl="1">
              <a:lnSpc>
                <a:spcPct val="90000"/>
              </a:lnSpc>
            </a:pPr>
            <a:r>
              <a:rPr lang="hr-HR" sz="2000" dirty="0"/>
              <a:t>Prostorne alokacije nacionaliziranih aktivnosti</a:t>
            </a:r>
            <a:r>
              <a:rPr lang="hr-HR" dirty="0"/>
              <a:t> 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016" y="1916832"/>
            <a:ext cx="3810000" cy="39100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000" b="1" u="sng" dirty="0">
                <a:solidFill>
                  <a:srgbClr val="FF0000"/>
                </a:solidFill>
              </a:rPr>
              <a:t>2. LOKALNO iniciran pristup </a:t>
            </a:r>
            <a:endParaRPr lang="hr-HR" sz="20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hr-HR" sz="2000" dirty="0"/>
              <a:t>    </a:t>
            </a:r>
            <a:r>
              <a:rPr lang="hr-HR" sz="2000" b="1" u="sng" dirty="0"/>
              <a:t>(“odozdo prema gore”)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hr-HR" sz="800" u="sng" dirty="0"/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hr-HR" sz="2000" dirty="0"/>
              <a:t>Naglašava ulogu lokalnih vlasti  </a:t>
            </a:r>
            <a:r>
              <a:rPr lang="hr-HR" sz="2000" dirty="0" smtClean="0"/>
              <a:t>(«</a:t>
            </a:r>
            <a:r>
              <a:rPr lang="hr-HR" sz="2000" dirty="0"/>
              <a:t>samo-pomoć»)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hr-HR" sz="2000" dirty="0"/>
              <a:t>Javno-privatna partnerstva,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hr-HR" sz="2000" dirty="0"/>
              <a:t>Efikasnije korištenje lokalnih resursa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hr-HR" sz="2000" dirty="0"/>
              <a:t>Stvaranje «novih» resursa (znanje, nove tehnologije, inovacije, umrežavanje i sl.)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hr-HR" sz="2000" dirty="0"/>
          </a:p>
          <a:p>
            <a:pPr algn="r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hr-HR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BE1B-5E98-472B-AF25-3BC169955B81}" type="slidenum">
              <a:rPr lang="hr-HR"/>
              <a:pPr/>
              <a:t>9</a:t>
            </a:fld>
            <a:endParaRPr lang="hr-H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yers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4868</TotalTime>
  <Words>821</Words>
  <Application>Microsoft Office PowerPoint</Application>
  <PresentationFormat>On-screen Show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1_Layers</vt:lpstr>
      <vt:lpstr>            Poduzetništvo i lokalni / regionalni razvoj Grad Hvar, 10. listopada 2014.  mr. sc. Zrinka Gregov, v. pred. certificirani učitelj/trener poduzetništva</vt:lpstr>
      <vt:lpstr>1. UVOD</vt:lpstr>
      <vt:lpstr>2. NOVA PARADIGMA (obrazac) DRŽAVE</vt:lpstr>
      <vt:lpstr>3. MODEL POTICANJA RAZVOJA DRŽAVE              POTICANJEM RAZVOJA PODUZETNIŠTVA</vt:lpstr>
      <vt:lpstr>PowerPoint Presentation</vt:lpstr>
      <vt:lpstr>PowerPoint Presentation</vt:lpstr>
      <vt:lpstr>PowerPoint Presentation</vt:lpstr>
      <vt:lpstr>4. KONCEPCIJA POLITIKE           REGIONALNOG RAZVOJA</vt:lpstr>
      <vt:lpstr>Dva pristupa regionalnom razvoju</vt:lpstr>
      <vt:lpstr>Politika regionalnog razvoja</vt:lpstr>
      <vt:lpstr>5. LOKALNA RAZVOJNA KOALICIJA</vt:lpstr>
      <vt:lpstr>Uloga lokalne samouprave u razvojnom procesu</vt:lpstr>
      <vt:lpstr>Suradnja na relaciji  „lokalna – regionalna – državna uprava”</vt:lpstr>
      <vt:lpstr>6. MJERE ZA RAZVOJ KLJUČNIH FAKTORA REGIONALNE KONKURENTNOSTI </vt:lpstr>
      <vt:lpstr>PowerPoint Presentation</vt:lpstr>
      <vt:lpstr>RADIONICA</vt:lpstr>
      <vt:lpstr>3. Što bi trebalo učiniti da se ta vizija ostvari?</vt:lpstr>
      <vt:lpstr>PowerPoint Presentation</vt:lpstr>
    </vt:vector>
  </TitlesOfParts>
  <Company>VERN'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Poduzetništvo II</dc:title>
  <dc:subject>Poduzetništvo i lokalni/regionalni razvoj</dc:subject>
  <dc:creator>V.</dc:creator>
  <cp:lastModifiedBy>Zrinka Gregov</cp:lastModifiedBy>
  <cp:revision>84</cp:revision>
  <cp:lastPrinted>2014-10-08T21:31:13Z</cp:lastPrinted>
  <dcterms:created xsi:type="dcterms:W3CDTF">2006-02-27T22:44:51Z</dcterms:created>
  <dcterms:modified xsi:type="dcterms:W3CDTF">2014-10-23T11:27:13Z</dcterms:modified>
</cp:coreProperties>
</file>